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267" r:id="rId3"/>
    <p:sldId id="273" r:id="rId4"/>
    <p:sldId id="275" r:id="rId5"/>
    <p:sldId id="278" r:id="rId6"/>
    <p:sldId id="279" r:id="rId7"/>
    <p:sldId id="269" r:id="rId8"/>
    <p:sldId id="266" r:id="rId9"/>
    <p:sldId id="277" r:id="rId10"/>
    <p:sldId id="276" r:id="rId11"/>
    <p:sldId id="270" r:id="rId12"/>
    <p:sldId id="262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94514"/>
  </p:normalViewPr>
  <p:slideViewPr>
    <p:cSldViewPr snapToGrid="0" snapToObjects="1">
      <p:cViewPr>
        <p:scale>
          <a:sx n="85" d="100"/>
          <a:sy n="85" d="100"/>
        </p:scale>
        <p:origin x="31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defRPr>
            </a:pPr>
            <a:r>
              <a:rPr lang="en-US" b="1" i="0" dirty="0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rPr>
              <a:t>Online Ticket </a:t>
            </a:r>
            <a:r>
              <a:rPr lang="en-US" b="1" i="0" dirty="0" smtClean="0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rPr>
              <a:t>Sales ($5bn)</a:t>
            </a:r>
            <a:endParaRPr lang="en-US" b="1" i="0" dirty="0">
              <a:solidFill>
                <a:schemeClr val="accent4"/>
              </a:solidFill>
              <a:latin typeface="Avenir Next" charset="0"/>
              <a:ea typeface="Avenir Next" charset="0"/>
              <a:cs typeface="Avenir Next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4"/>
              </a:solidFill>
              <a:latin typeface="Avenir Next" charset="0"/>
              <a:ea typeface="Avenir Next" charset="0"/>
              <a:cs typeface="Avenir Next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0339872594721"/>
          <c:y val="0.109338890092987"/>
          <c:w val="0.517206050107736"/>
          <c:h val="0.5514834516046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Online Ticket Sales</c:v>
                </c:pt>
              </c:strCache>
            </c:strRef>
          </c:tx>
          <c:spPr>
            <a:ln>
              <a:solidFill>
                <a:schemeClr val="tx2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tx2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2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2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2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Avenir Next Demi Bold" charset="0"/>
                    <a:ea typeface="Avenir Next Demi Bold" charset="0"/>
                    <a:cs typeface="Avenir Next Demi Bold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Dance, opera, theatre</c:v>
                </c:pt>
                <c:pt idx="1">
                  <c:v>Public appearances, fairs, festivals</c:v>
                </c:pt>
                <c:pt idx="2">
                  <c:v>Music concerts</c:v>
                </c:pt>
                <c:pt idx="3">
                  <c:v>Sporting events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24.2</c:v>
                </c:pt>
                <c:pt idx="1">
                  <c:v>5.0</c:v>
                </c:pt>
                <c:pt idx="2">
                  <c:v>38.6</c:v>
                </c:pt>
                <c:pt idx="3">
                  <c:v>32.2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2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4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Next Demi Bold" charset="0"/>
              <a:ea typeface="Avenir Next Demi Bold" charset="0"/>
              <a:cs typeface="Avenir Next Demi Bold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0F489-42BD-EC4D-A9C3-D3F9B977B04E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A40D1-7559-B04E-ACF4-5255E2C246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97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775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02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209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82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01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62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89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17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56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52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707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31974-484C-554E-814F-3E6353CB059C}" type="datetimeFigureOut">
              <a:rPr lang="en-CA" smtClean="0"/>
              <a:t>2017-11-19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6A446-E743-D54A-B042-F519EA57D8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576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microsoft.com/office/2007/relationships/hdphoto" Target="../media/hdphoto6.wdp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microsoft.com/office/2007/relationships/hdphoto" Target="../media/hdphoto2.wdp"/><Relationship Id="rId4" Type="http://schemas.openxmlformats.org/officeDocument/2006/relationships/image" Target="../media/image10.png"/><Relationship Id="rId5" Type="http://schemas.microsoft.com/office/2007/relationships/hdphoto" Target="../media/hdphoto3.wdp"/><Relationship Id="rId6" Type="http://schemas.openxmlformats.org/officeDocument/2006/relationships/image" Target="../media/image11.jpg"/><Relationship Id="rId7" Type="http://schemas.openxmlformats.org/officeDocument/2006/relationships/image" Target="../media/image12.png"/><Relationship Id="rId8" Type="http://schemas.microsoft.com/office/2007/relationships/hdphoto" Target="../media/hdphoto4.wdp"/><Relationship Id="rId9" Type="http://schemas.openxmlformats.org/officeDocument/2006/relationships/image" Target="../media/image13.png"/><Relationship Id="rId10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9.png"/><Relationship Id="rId5" Type="http://schemas.microsoft.com/office/2007/relationships/hdphoto" Target="../media/hdphoto2.wdp"/><Relationship Id="rId6" Type="http://schemas.openxmlformats.org/officeDocument/2006/relationships/image" Target="../media/image10.png"/><Relationship Id="rId7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9.jpeg"/><Relationship Id="rId5" Type="http://schemas.microsoft.com/office/2007/relationships/hdphoto" Target="../media/hdphoto8.wdp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250335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1100" dirty="0">
              <a:solidFill>
                <a:schemeClr val="tx2">
                  <a:lumMod val="60000"/>
                  <a:lumOff val="4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737225" y="1517938"/>
            <a:ext cx="3839115" cy="3839115"/>
          </a:xfrm>
          <a:prstGeom prst="ellipse">
            <a:avLst/>
          </a:prstGeom>
          <a:solidFill>
            <a:schemeClr val="accent4">
              <a:lumMod val="90000"/>
            </a:schemeClr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1" dirty="0">
              <a:solidFill>
                <a:schemeClr val="accent3">
                  <a:lumMod val="7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66474" y="3083552"/>
            <a:ext cx="2780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>
                <a:solidFill>
                  <a:schemeClr val="bg1"/>
                </a:solidFill>
                <a:latin typeface="Pacifico" charset="0"/>
                <a:ea typeface="Pacifico" charset="0"/>
                <a:cs typeface="Pacifico" charset="0"/>
              </a:rPr>
              <a:t>BloxOffice</a:t>
            </a:r>
            <a:endParaRPr lang="en-CA" sz="2000" dirty="0">
              <a:solidFill>
                <a:schemeClr val="bg1"/>
              </a:solidFill>
              <a:latin typeface="Pacifico" charset="0"/>
              <a:ea typeface="Pacifico" charset="0"/>
              <a:cs typeface="Pacific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1153" y="2890275"/>
            <a:ext cx="3957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Event tickets built on the blockchain</a:t>
            </a:r>
            <a:endParaRPr lang="en-CA" sz="320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2" y="5661687"/>
            <a:ext cx="712922" cy="10723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6611" y="588628"/>
            <a:ext cx="887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smtClean="0">
                <a:solidFill>
                  <a:schemeClr val="accent3"/>
                </a:solidFill>
                <a:latin typeface="Avenir Next" charset="0"/>
                <a:ea typeface="Avenir Next" charset="0"/>
                <a:cs typeface="Avenir Next" charset="0"/>
              </a:rPr>
              <a:t>Next 12 Months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47649" y="2175479"/>
            <a:ext cx="9896703" cy="2834622"/>
            <a:chOff x="1267479" y="2175479"/>
            <a:chExt cx="9896703" cy="2834622"/>
          </a:xfrm>
        </p:grpSpPr>
        <p:sp>
          <p:nvSpPr>
            <p:cNvPr id="4" name="Rounded Rectangle 3"/>
            <p:cNvSpPr>
              <a:spLocks noChangeAspect="1"/>
            </p:cNvSpPr>
            <p:nvPr/>
          </p:nvSpPr>
          <p:spPr>
            <a:xfrm>
              <a:off x="1267479" y="2175480"/>
              <a:ext cx="2834621" cy="2834621"/>
            </a:xfrm>
            <a:prstGeom prst="roundRect">
              <a:avLst/>
            </a:prstGeom>
            <a:noFill/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CA" sz="2000" b="1" dirty="0" smtClean="0">
                  <a:solidFill>
                    <a:schemeClr val="accent1"/>
                  </a:solidFill>
                  <a:latin typeface="Avenir Next Demi Bold" charset="0"/>
                  <a:ea typeface="Avenir Next Demi Bold" charset="0"/>
                  <a:cs typeface="Avenir Next Demi Bold" charset="0"/>
                </a:rPr>
                <a:t>Web hosting, domain, web server, database server</a:t>
              </a:r>
            </a:p>
            <a:p>
              <a:endPara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  <a:p>
              <a:endPara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  <a:p>
              <a:endPara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  <a:p>
              <a:r>
                <a:rPr lang="en-CA" sz="2800" b="1" dirty="0" smtClean="0">
                  <a:solidFill>
                    <a:schemeClr val="accent1"/>
                  </a:solidFill>
                  <a:latin typeface="Avenir Next Demi Bold" charset="0"/>
                  <a:ea typeface="Avenir Next Demi Bold" charset="0"/>
                  <a:cs typeface="Avenir Next Demi Bold" charset="0"/>
                </a:rPr>
                <a:t>$900</a:t>
              </a:r>
              <a:endParaRPr lang="en-CA" sz="2800" b="1" dirty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</p:txBody>
        </p:sp>
        <p:sp>
          <p:nvSpPr>
            <p:cNvPr id="5" name="Rounded Rectangle 4"/>
            <p:cNvSpPr>
              <a:spLocks noChangeAspect="1"/>
            </p:cNvSpPr>
            <p:nvPr/>
          </p:nvSpPr>
          <p:spPr>
            <a:xfrm>
              <a:off x="4798519" y="2175479"/>
              <a:ext cx="2834622" cy="2834622"/>
            </a:xfrm>
            <a:prstGeom prst="roundRect">
              <a:avLst/>
            </a:prstGeom>
            <a:noFill/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CA" sz="2000" b="1" dirty="0" smtClean="0">
                  <a:solidFill>
                    <a:schemeClr val="accent1"/>
                  </a:solidFill>
                  <a:latin typeface="Avenir Next Demi Bold" charset="0"/>
                  <a:ea typeface="Avenir Next Demi Bold" charset="0"/>
                  <a:cs typeface="Avenir Next Demi Bold" charset="0"/>
                </a:rPr>
                <a:t>Branding, media, marketing materials</a:t>
              </a:r>
            </a:p>
            <a:p>
              <a:endPara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  <a:p>
              <a:endPara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  <a:p>
              <a:endPara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  <a:p>
              <a:endPara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  <a:p>
              <a:r>
                <a:rPr lang="en-CA" sz="2800" b="1" dirty="0" smtClean="0">
                  <a:solidFill>
                    <a:schemeClr val="accent1"/>
                  </a:solidFill>
                  <a:latin typeface="Avenir Next Demi Bold" charset="0"/>
                  <a:ea typeface="Avenir Next Demi Bold" charset="0"/>
                  <a:cs typeface="Avenir Next Demi Bold" charset="0"/>
                </a:rPr>
                <a:t>$1000</a:t>
              </a:r>
              <a:endParaRPr lang="en-CA" sz="2800" b="1" dirty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</p:txBody>
        </p:sp>
        <p:sp>
          <p:nvSpPr>
            <p:cNvPr id="6" name="Rounded Rectangle 5"/>
            <p:cNvSpPr>
              <a:spLocks noChangeAspect="1"/>
            </p:cNvSpPr>
            <p:nvPr/>
          </p:nvSpPr>
          <p:spPr>
            <a:xfrm>
              <a:off x="8329560" y="2175479"/>
              <a:ext cx="2834622" cy="2834622"/>
            </a:xfrm>
            <a:prstGeom prst="roundRect">
              <a:avLst/>
            </a:prstGeom>
            <a:noFill/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CA" sz="2000" b="1" dirty="0" smtClean="0">
                  <a:solidFill>
                    <a:schemeClr val="accent1"/>
                  </a:solidFill>
                  <a:latin typeface="Avenir Next Demi Bold" charset="0"/>
                  <a:ea typeface="Avenir Next Demi Bold" charset="0"/>
                  <a:cs typeface="Avenir Next Demi Bold" charset="0"/>
                </a:rPr>
                <a:t>Miscellaneous (e.g. incorporation)</a:t>
              </a:r>
            </a:p>
            <a:p>
              <a:endPara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  <a:p>
              <a:endParaRPr lang="en-CA" sz="2000" b="1" dirty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  <a:p>
              <a:endPara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  <a:p>
              <a:endParaRPr lang="en-CA" sz="2000" b="1" dirty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  <a:p>
              <a:r>
                <a:rPr lang="en-CA" sz="2800" b="1" dirty="0" smtClean="0">
                  <a:solidFill>
                    <a:schemeClr val="accent1"/>
                  </a:solidFill>
                  <a:latin typeface="Avenir Next Demi Bold" charset="0"/>
                  <a:ea typeface="Avenir Next Demi Bold" charset="0"/>
                  <a:cs typeface="Avenir Next Demi Bold" charset="0"/>
                </a:rPr>
                <a:t>$400</a:t>
              </a:r>
              <a:endParaRPr lang="en-CA" sz="2800" b="1" dirty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22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656611" y="588628"/>
            <a:ext cx="887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smtClean="0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rPr>
              <a:t>Hack Western 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2" y="5661687"/>
            <a:ext cx="712922" cy="107232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29533" y="1600625"/>
            <a:ext cx="10132935" cy="4337871"/>
            <a:chOff x="1149362" y="1600625"/>
            <a:chExt cx="10132935" cy="43378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0" r="16800"/>
            <a:stretch/>
          </p:blipFill>
          <p:spPr>
            <a:xfrm>
              <a:off x="4595830" y="1600626"/>
              <a:ext cx="3240000" cy="3240000"/>
            </a:xfrm>
            <a:prstGeom prst="ellipse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362" y="1600625"/>
              <a:ext cx="3240000" cy="3242187"/>
            </a:xfrm>
            <a:prstGeom prst="ellipse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183190" y="4861278"/>
              <a:ext cx="317234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b="1" dirty="0" smtClean="0">
                  <a:solidFill>
                    <a:schemeClr val="accent2"/>
                  </a:solidFill>
                  <a:latin typeface="Avenir Next Demi Bold" charset="0"/>
                  <a:ea typeface="Avenir Next Demi Bold" charset="0"/>
                  <a:cs typeface="Avenir Next Demi Bold" charset="0"/>
                </a:rPr>
                <a:t>Western University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29658" y="4840626"/>
              <a:ext cx="317234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b="1" dirty="0" smtClean="0">
                  <a:solidFill>
                    <a:schemeClr val="accent2"/>
                  </a:solidFill>
                  <a:latin typeface="Avenir Next Demi Bold" charset="0"/>
                  <a:ea typeface="Avenir Next Demi Bold" charset="0"/>
                  <a:cs typeface="Avenir Next Demi Bold" charset="0"/>
                </a:rPr>
                <a:t>London Music Hall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76126" y="4840626"/>
              <a:ext cx="317234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b="1" dirty="0" smtClean="0">
                  <a:solidFill>
                    <a:schemeClr val="accent2"/>
                  </a:solidFill>
                  <a:latin typeface="Avenir Next Demi Bold" charset="0"/>
                  <a:ea typeface="Avenir Next Demi Bold" charset="0"/>
                  <a:cs typeface="Avenir Next Demi Bold" charset="0"/>
                </a:rPr>
                <a:t>London Music Club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41" t="5205" r="7315" b="3302"/>
            <a:stretch/>
          </p:blipFill>
          <p:spPr>
            <a:xfrm>
              <a:off x="8042297" y="1600626"/>
              <a:ext cx="3240000" cy="32400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90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>
            <a:spLocks noChangeAspect="1"/>
          </p:cNvSpPr>
          <p:nvPr/>
        </p:nvSpPr>
        <p:spPr>
          <a:xfrm>
            <a:off x="1850634" y="4114179"/>
            <a:ext cx="1883358" cy="188335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Immutable</a:t>
            </a:r>
            <a:r>
              <a:rPr lang="en-CA" b="1" dirty="0" smtClean="0">
                <a:solidFill>
                  <a:schemeClr val="accent2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 </a:t>
            </a:r>
            <a:r>
              <a:rPr lang="en-CA" b="1" dirty="0" smtClean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ticket history</a:t>
            </a:r>
            <a:endParaRPr lang="en-CA" b="1" dirty="0">
              <a:solidFill>
                <a:schemeClr val="accent3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053092" y="4127604"/>
            <a:ext cx="1883358" cy="188335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Regulated</a:t>
            </a:r>
            <a:r>
              <a:rPr lang="en-CA" b="1" dirty="0" smtClean="0">
                <a:solidFill>
                  <a:schemeClr val="accent2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 </a:t>
            </a:r>
            <a:r>
              <a:rPr lang="en-CA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resale platform</a:t>
            </a:r>
            <a:endParaRPr lang="en-CA" b="1" dirty="0">
              <a:solidFill>
                <a:schemeClr val="accent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255550" y="4127604"/>
            <a:ext cx="1883358" cy="188335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A </a:t>
            </a:r>
            <a:r>
              <a:rPr lang="en-CA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tool</a:t>
            </a:r>
            <a:r>
              <a:rPr lang="en-CA" b="1" dirty="0" smtClean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, not a service</a:t>
            </a:r>
            <a:endParaRPr lang="en-CA" b="1" dirty="0">
              <a:solidFill>
                <a:schemeClr val="accent3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8458008" y="4114179"/>
            <a:ext cx="1883358" cy="188335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Unique</a:t>
            </a:r>
            <a:r>
              <a:rPr lang="en-CA" b="1" dirty="0" smtClean="0">
                <a:solidFill>
                  <a:schemeClr val="accent2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 </a:t>
            </a:r>
            <a:r>
              <a:rPr lang="en-CA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purchase identity</a:t>
            </a:r>
            <a:endParaRPr lang="en-CA" b="1" dirty="0">
              <a:solidFill>
                <a:schemeClr val="accent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910066" y="1564225"/>
            <a:ext cx="2371867" cy="2371867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BloxOffice is a </a:t>
            </a:r>
            <a:r>
              <a:rPr lang="en-CA" sz="24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mobile </a:t>
            </a:r>
            <a:r>
              <a:rPr lang="en-CA" sz="2400" b="1" dirty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a</a:t>
            </a:r>
            <a:r>
              <a:rPr lang="en-CA" sz="24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pp</a:t>
            </a:r>
            <a:endParaRPr lang="en-CA" sz="2400" b="1" dirty="0">
              <a:solidFill>
                <a:schemeClr val="accent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56611" y="588628"/>
            <a:ext cx="887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smtClean="0">
                <a:solidFill>
                  <a:schemeClr val="accent3"/>
                </a:solidFill>
                <a:latin typeface="Avenir Next" charset="0"/>
                <a:ea typeface="Avenir Next" charset="0"/>
                <a:cs typeface="Avenir Next" charset="0"/>
              </a:rPr>
              <a:t>The </a:t>
            </a:r>
            <a:r>
              <a:rPr lang="en-CA" sz="4000" b="1" dirty="0" smtClean="0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rPr>
              <a:t>BloxOffice</a:t>
            </a:r>
            <a:r>
              <a:rPr lang="en-CA" sz="4000" b="1" dirty="0" smtClean="0">
                <a:solidFill>
                  <a:schemeClr val="accent3"/>
                </a:solidFill>
                <a:latin typeface="Avenir Next" charset="0"/>
                <a:ea typeface="Avenir Next" charset="0"/>
                <a:cs typeface="Avenir Next" charset="0"/>
              </a:rPr>
              <a:t> Solution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2" y="5661687"/>
            <a:ext cx="712922" cy="1072329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14" idx="2"/>
            <a:endCxn id="23" idx="0"/>
          </p:cNvCxnSpPr>
          <p:nvPr/>
        </p:nvCxnSpPr>
        <p:spPr>
          <a:xfrm flipH="1">
            <a:off x="2792313" y="2750159"/>
            <a:ext cx="2117753" cy="136402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8" idx="0"/>
            <a:endCxn id="14" idx="6"/>
          </p:cNvCxnSpPr>
          <p:nvPr/>
        </p:nvCxnSpPr>
        <p:spPr>
          <a:xfrm flipH="1" flipV="1">
            <a:off x="7281933" y="2750159"/>
            <a:ext cx="2117754" cy="136402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3"/>
            <a:endCxn id="26" idx="0"/>
          </p:cNvCxnSpPr>
          <p:nvPr/>
        </p:nvCxnSpPr>
        <p:spPr>
          <a:xfrm flipH="1">
            <a:off x="4994771" y="3588740"/>
            <a:ext cx="262647" cy="538864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4" idx="5"/>
            <a:endCxn id="27" idx="0"/>
          </p:cNvCxnSpPr>
          <p:nvPr/>
        </p:nvCxnSpPr>
        <p:spPr>
          <a:xfrm>
            <a:off x="6934581" y="3588740"/>
            <a:ext cx="262648" cy="538864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10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52451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5487" y="588625"/>
            <a:ext cx="5585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smtClean="0">
                <a:solidFill>
                  <a:schemeClr val="accent4">
                    <a:lumMod val="9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The Current Solution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5487" y="1695088"/>
            <a:ext cx="4377196" cy="4426312"/>
          </a:xfrm>
          <a:prstGeom prst="roundRect">
            <a:avLst>
              <a:gd name="adj" fmla="val 0"/>
            </a:avLst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CA" sz="3200" dirty="0" smtClean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No resale</a:t>
            </a:r>
          </a:p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CA" sz="3200" dirty="0" smtClean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Credit-card ticket</a:t>
            </a:r>
          </a:p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CA" sz="3200" dirty="0" smtClean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Ticket limits</a:t>
            </a:r>
          </a:p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CA" sz="3200" dirty="0" smtClean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Legislation</a:t>
            </a:r>
          </a:p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CA" sz="3200" dirty="0" smtClean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CAPTCHA</a:t>
            </a:r>
          </a:p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CA" sz="3200" dirty="0" smtClean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And more</a:t>
            </a:r>
            <a:r>
              <a:rPr lang="mr-IN" sz="3200" dirty="0" smtClean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…</a:t>
            </a:r>
            <a:endParaRPr lang="en-CA" sz="3200" dirty="0" smtClean="0">
              <a:solidFill>
                <a:schemeClr val="bg1">
                  <a:lumMod val="9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801" y="889843"/>
            <a:ext cx="44934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“Hello, can I have my money back? Adele fan loses a whopping $3,000 to ticket </a:t>
            </a:r>
            <a:r>
              <a:rPr lang="en-US" i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scalpers” </a:t>
            </a:r>
            <a:r>
              <a:rPr lang="mr-IN" i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–</a:t>
            </a:r>
            <a:r>
              <a:rPr lang="en-US" i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 Daily Mail (March 28, 2017)</a:t>
            </a:r>
          </a:p>
          <a:p>
            <a:endParaRPr lang="en-US" i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en-US" i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“Ontario </a:t>
            </a:r>
            <a:r>
              <a:rPr lang="en-US" i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is trying to crack down on robotic ticket scalpers but no one expects an easy </a:t>
            </a:r>
            <a:r>
              <a:rPr lang="en-US" i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fix” </a:t>
            </a:r>
            <a:r>
              <a:rPr lang="mr-IN" i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–</a:t>
            </a:r>
            <a:r>
              <a:rPr lang="en-US" i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 London Free Press (March 1, 2017)</a:t>
            </a:r>
          </a:p>
          <a:p>
            <a:endParaRPr lang="en-US" i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en-US" i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“Ticket-scalping bots set to face unlimited fines” </a:t>
            </a:r>
            <a:r>
              <a:rPr lang="mr-IN" i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–</a:t>
            </a:r>
            <a:r>
              <a:rPr lang="en-US" i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 CNBC (March 13, 2017</a:t>
            </a:r>
            <a:r>
              <a:rPr lang="en-US" i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)</a:t>
            </a:r>
          </a:p>
          <a:p>
            <a:endParaRPr lang="en-US" i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en-US" i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“Manitoba concert industry looks for big changes to combat ticket scalping” </a:t>
            </a:r>
            <a:r>
              <a:rPr lang="mr-IN" i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–</a:t>
            </a:r>
            <a:r>
              <a:rPr lang="en-US" i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 CBC News (March 8, 2017)</a:t>
            </a:r>
          </a:p>
          <a:p>
            <a:endParaRPr lang="en-US" i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en-US" i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“Ontario government to consult fans about event ticket selling, buying” </a:t>
            </a:r>
            <a:r>
              <a:rPr lang="mr-IN" i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–</a:t>
            </a:r>
            <a:r>
              <a:rPr lang="en-US" i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 CBC News (February 28, 2017</a:t>
            </a:r>
            <a:r>
              <a:rPr lang="en-US" i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)</a:t>
            </a:r>
            <a:endParaRPr lang="en-US" i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1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9" b="100000" l="45727" r="100000">
                        <a14:foregroundMark x1="60727" y1="92517" x2="58727" y2="98503"/>
                        <a14:foregroundMark x1="61909" y1="93605" x2="61727" y2="96599"/>
                        <a14:foregroundMark x1="66818" y1="97551" x2="80818" y2="73878"/>
                        <a14:foregroundMark x1="66545" y1="11973" x2="73182" y2="16327"/>
                        <a14:foregroundMark x1="65273" y1="10068" x2="65273" y2="10068"/>
                        <a14:foregroundMark x1="63727" y1="11701" x2="63727" y2="11701"/>
                        <a14:foregroundMark x1="51455" y1="26667" x2="51455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23"/>
          <a:stretch/>
        </p:blipFill>
        <p:spPr>
          <a:xfrm>
            <a:off x="6137328" y="123986"/>
            <a:ext cx="6054671" cy="6734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2053">
            <a:off x="434538" y="710814"/>
            <a:ext cx="6744135" cy="710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61" y="3539960"/>
            <a:ext cx="5119334" cy="1324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025">
            <a:off x="2634399" y="1698191"/>
            <a:ext cx="2127436" cy="1628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30">
            <a:off x="596520" y="5251534"/>
            <a:ext cx="6234193" cy="9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4881937" y="1651598"/>
            <a:ext cx="2444496" cy="244449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101600" dist="1270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>
                <a:solidFill>
                  <a:schemeClr val="accent4">
                    <a:lumMod val="9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Scalping</a:t>
            </a:r>
            <a:endParaRPr lang="en-CA" sz="2400" dirty="0">
              <a:solidFill>
                <a:schemeClr val="accent4">
                  <a:lumMod val="9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605968" y="2214446"/>
            <a:ext cx="1881648" cy="188164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101600" dist="1270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Fake tickets</a:t>
            </a:r>
            <a:endParaRPr lang="en-CA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941113" y="4223094"/>
            <a:ext cx="1881648" cy="188164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101600" dist="1270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Ticket hoarding</a:t>
            </a:r>
            <a:endParaRPr lang="en-CA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720754" y="2214446"/>
            <a:ext cx="1881648" cy="188164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101600" dist="1270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Bots</a:t>
            </a:r>
            <a:endParaRPr lang="en-CA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6385609" y="4223094"/>
            <a:ext cx="1881648" cy="188164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101600" dist="1270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Resale price gouging</a:t>
            </a:r>
            <a:endParaRPr lang="en-CA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56611" y="588628"/>
            <a:ext cx="887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>
                <a:solidFill>
                  <a:schemeClr val="accent4">
                    <a:lumMod val="9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What’s the </a:t>
            </a:r>
            <a:r>
              <a:rPr lang="en-CA" sz="4000" dirty="0" smtClean="0">
                <a:solidFill>
                  <a:schemeClr val="accent3"/>
                </a:solidFill>
                <a:latin typeface="Open Sans Light" charset="0"/>
                <a:ea typeface="Open Sans Light" charset="0"/>
                <a:cs typeface="Open Sans Light" charset="0"/>
              </a:rPr>
              <a:t>Problem?</a:t>
            </a:r>
          </a:p>
        </p:txBody>
      </p:sp>
    </p:spTree>
    <p:extLst>
      <p:ext uri="{BB962C8B-B14F-4D97-AF65-F5344CB8AC3E}">
        <p14:creationId xmlns:p14="http://schemas.microsoft.com/office/powerpoint/2010/main" val="199336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86194"/>
            <a:ext cx="12192000" cy="1771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/>
          <p:cNvSpPr txBox="1"/>
          <p:nvPr/>
        </p:nvSpPr>
        <p:spPr>
          <a:xfrm>
            <a:off x="225297" y="2274039"/>
            <a:ext cx="2673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500"/>
              </a:spcAft>
            </a:pPr>
            <a:r>
              <a:rPr lang="en-CA" sz="3200" b="1" dirty="0" smtClean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36</a:t>
            </a:r>
            <a:br>
              <a:rPr lang="en-CA" sz="3200" b="1" dirty="0" smtClean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</a:br>
            <a:r>
              <a:rPr lang="en-CA" sz="3200" b="1" dirty="0" smtClean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Hours </a:t>
            </a:r>
            <a:br>
              <a:rPr lang="en-CA" sz="3200" b="1" dirty="0" smtClean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</a:br>
            <a:r>
              <a:rPr lang="en-CA" sz="3200" b="1" dirty="0" smtClean="0">
                <a:solidFill>
                  <a:schemeClr val="accent3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Later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69" y="5086194"/>
            <a:ext cx="2076348" cy="1636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6611" y="588628"/>
            <a:ext cx="887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smtClean="0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rPr>
              <a:t>Hack Western </a:t>
            </a:r>
            <a:r>
              <a:rPr lang="en-CA" sz="4000" b="1" dirty="0" smtClean="0">
                <a:solidFill>
                  <a:schemeClr val="accent3"/>
                </a:solidFill>
                <a:latin typeface="Avenir Next" charset="0"/>
                <a:ea typeface="Avenir Next" charset="0"/>
                <a:cs typeface="Avenir Next" charset="0"/>
              </a:rPr>
              <a:t>Development</a:t>
            </a:r>
            <a:r>
              <a:rPr lang="en-CA" sz="4000" b="1" dirty="0" smtClean="0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endParaRPr lang="en-CA" sz="4000" b="1" dirty="0" smtClean="0">
              <a:solidFill>
                <a:schemeClr val="accent3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3248679" y="2200879"/>
            <a:ext cx="1642820" cy="164282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Developed</a:t>
            </a:r>
            <a:br>
              <a: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</a:br>
            <a:r>
              <a: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2 Smart </a:t>
            </a:r>
            <a:br>
              <a: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</a:br>
            <a:r>
              <a: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Contracts</a:t>
            </a:r>
            <a:endParaRPr lang="en-CA" sz="2000" b="1" dirty="0">
              <a:solidFill>
                <a:schemeClr val="accent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5521493" y="2205553"/>
            <a:ext cx="1642820" cy="164282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Deployed On DF’s Ethereum Network</a:t>
            </a:r>
            <a:endParaRPr lang="en-CA" sz="2000" b="1" dirty="0">
              <a:solidFill>
                <a:schemeClr val="accent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7794307" y="2200879"/>
            <a:ext cx="1642820" cy="164282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Connected ABI’s to HTML Front </a:t>
            </a:r>
            <a:endParaRPr lang="en-CA" sz="2000" b="1" dirty="0">
              <a:solidFill>
                <a:schemeClr val="accent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013848" y="2200879"/>
            <a:ext cx="1642820" cy="164282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Next Steps:  Front End UI</a:t>
            </a:r>
            <a:endParaRPr lang="en-CA" sz="2000" b="1" dirty="0">
              <a:solidFill>
                <a:schemeClr val="accent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740" y="5261897"/>
            <a:ext cx="1093933" cy="10939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77" y="5321857"/>
            <a:ext cx="1153894" cy="11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 animBg="1"/>
      <p:bldP spid="10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1999" cy="7020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6114" tIns="58057" rIns="116114" bIns="580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50000"/>
              </a:lnSpc>
            </a:pPr>
            <a:r>
              <a:rPr lang="en-CA" sz="2540" dirty="0">
                <a:solidFill>
                  <a:schemeClr val="bg1">
                    <a:lumMod val="95000"/>
                  </a:schemeClr>
                </a:solidFill>
                <a:latin typeface="Pacifico" charset="0"/>
                <a:ea typeface="Pacifico" charset="0"/>
                <a:cs typeface="Pacifico" charset="0"/>
              </a:rPr>
              <a:t>BloxOffice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602990" y="5136227"/>
            <a:ext cx="3267225" cy="1751647"/>
            <a:chOff x="2486018" y="3359895"/>
            <a:chExt cx="2232002" cy="1196636"/>
          </a:xfrm>
        </p:grpSpPr>
        <p:sp>
          <p:nvSpPr>
            <p:cNvPr id="8" name="Rectangle 7"/>
            <p:cNvSpPr/>
            <p:nvPr/>
          </p:nvSpPr>
          <p:spPr>
            <a:xfrm>
              <a:off x="2486020" y="3359895"/>
              <a:ext cx="2232000" cy="11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6114" tIns="58057" rIns="116114" bIns="580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CA" sz="1397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Daniel Caesar</a:t>
              </a:r>
            </a:p>
            <a:p>
              <a:pPr algn="r"/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pPr algn="r"/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29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7656" y1="46094" x2="73281" y2="64375"/>
                          <a14:foregroundMark x1="43906" y1="36563" x2="43906" y2="36563"/>
                          <a14:foregroundMark x1="13125" y1="66719" x2="4688" y2="89219"/>
                          <a14:foregroundMark x1="2500" y1="88906" x2="2500" y2="88906"/>
                          <a14:foregroundMark x1="37500" y1="72813" x2="41719" y2="77344"/>
                          <a14:foregroundMark x1="54219" y1="96406" x2="56250" y2="92656"/>
                          <a14:foregroundMark x1="69063" y1="47656" x2="73281" y2="54844"/>
                          <a14:foregroundMark x1="74531" y1="66719" x2="74531" y2="66719"/>
                          <a14:foregroundMark x1="77188" y1="68281" x2="77188" y2="68281"/>
                          <a14:foregroundMark x1="75625" y1="61406" x2="75625" y2="61406"/>
                          <a14:foregroundMark x1="69844" y1="45000" x2="71875" y2="47656"/>
                          <a14:foregroundMark x1="74063" y1="50313" x2="74063" y2="50313"/>
                          <a14:foregroundMark x1="72656" y1="46719" x2="72656" y2="46719"/>
                          <a14:foregroundMark x1="67188" y1="43281" x2="68906" y2="44063"/>
                          <a14:foregroundMark x1="73750" y1="48281" x2="73750" y2="48281"/>
                          <a14:foregroundMark x1="75000" y1="52188" x2="75313" y2="53594"/>
                          <a14:foregroundMark x1="75938" y1="57500" x2="78281" y2="68281"/>
                          <a14:foregroundMark x1="78438" y1="69219" x2="78438" y2="69219"/>
                          <a14:foregroundMark x1="2656" y1="90625" x2="2656" y2="90625"/>
                          <a14:foregroundMark x1="1563" y1="92188" x2="1563" y2="92188"/>
                          <a14:backgroundMark x1="625" y1="86875" x2="625" y2="86875"/>
                          <a14:backgroundMark x1="781" y1="89688" x2="781" y2="89688"/>
                          <a14:backgroundMark x1="625" y1="91250" x2="625" y2="91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018" y="3377587"/>
              <a:ext cx="1178944" cy="1178944"/>
            </a:xfrm>
            <a:prstGeom prst="rect">
              <a:avLst/>
            </a:prstGeom>
          </p:spPr>
        </p:pic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2602990" y="1414987"/>
            <a:ext cx="3267224" cy="1739006"/>
            <a:chOff x="2486019" y="819979"/>
            <a:chExt cx="2232001" cy="1188000"/>
          </a:xfrm>
        </p:grpSpPr>
        <p:sp>
          <p:nvSpPr>
            <p:cNvPr id="15" name="Rectangle 14"/>
            <p:cNvSpPr/>
            <p:nvPr/>
          </p:nvSpPr>
          <p:spPr>
            <a:xfrm>
              <a:off x="2486020" y="819979"/>
              <a:ext cx="2232000" cy="1188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6114" tIns="58057" rIns="116114" bIns="580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CA" sz="1397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Jessie Reyez</a:t>
              </a:r>
            </a:p>
            <a:p>
              <a:pPr algn="r"/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pPr algn="r"/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2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50" r="26708"/>
            <a:stretch/>
          </p:blipFill>
          <p:spPr>
            <a:xfrm>
              <a:off x="2486019" y="819979"/>
              <a:ext cx="1378894" cy="1184907"/>
            </a:xfrm>
            <a:prstGeom prst="rect">
              <a:avLst/>
            </a:prstGeom>
          </p:spPr>
        </p:pic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602990" y="3277874"/>
            <a:ext cx="3264927" cy="1736791"/>
            <a:chOff x="2486020" y="2089938"/>
            <a:chExt cx="2230432" cy="1186487"/>
          </a:xfrm>
        </p:grpSpPr>
        <p:sp>
          <p:nvSpPr>
            <p:cNvPr id="18" name="Rectangle 17"/>
            <p:cNvSpPr/>
            <p:nvPr/>
          </p:nvSpPr>
          <p:spPr>
            <a:xfrm>
              <a:off x="2486020" y="2089938"/>
              <a:ext cx="2230432" cy="118490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6114" tIns="58057" rIns="116114" bIns="580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397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Chance the</a:t>
              </a:r>
            </a:p>
            <a:p>
              <a:r>
                <a:rPr lang="en-CA" sz="1397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Rapper</a:t>
              </a:r>
            </a:p>
            <a:p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11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111" y="2402751"/>
              <a:ext cx="1313341" cy="873674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001964" y="3193656"/>
            <a:ext cx="3264927" cy="1816373"/>
            <a:chOff x="4458972" y="2149419"/>
            <a:chExt cx="2571130" cy="1430394"/>
          </a:xfrm>
        </p:grpSpPr>
        <p:sp>
          <p:nvSpPr>
            <p:cNvPr id="7" name="Rectangle 6"/>
            <p:cNvSpPr/>
            <p:nvPr/>
          </p:nvSpPr>
          <p:spPr>
            <a:xfrm>
              <a:off x="4458972" y="2213915"/>
              <a:ext cx="2571130" cy="13658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6114" tIns="58057" rIns="116114" bIns="580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397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Paramore</a:t>
              </a:r>
            </a:p>
            <a:p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15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3" b="100000" l="9966" r="89985">
                          <a14:foregroundMark x1="47191" y1="35678" x2="52614" y2="32967"/>
                          <a14:foregroundMark x1="55056" y1="38095" x2="55056" y2="38095"/>
                          <a14:foregroundMark x1="25012" y1="98022" x2="25012" y2="98022"/>
                          <a14:foregroundMark x1="55789" y1="39560" x2="55642" y2="38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3" r="15700"/>
            <a:stretch/>
          </p:blipFill>
          <p:spPr>
            <a:xfrm>
              <a:off x="5533716" y="2149419"/>
              <a:ext cx="1466078" cy="143039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5999665" y="1414987"/>
            <a:ext cx="3267225" cy="1739006"/>
            <a:chOff x="4457162" y="1114477"/>
            <a:chExt cx="2572940" cy="1369467"/>
          </a:xfrm>
        </p:grpSpPr>
        <p:sp>
          <p:nvSpPr>
            <p:cNvPr id="5" name="Rectangle 4"/>
            <p:cNvSpPr/>
            <p:nvPr/>
          </p:nvSpPr>
          <p:spPr>
            <a:xfrm>
              <a:off x="4457164" y="1114477"/>
              <a:ext cx="2572938" cy="136946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6114" tIns="58057" rIns="116114" bIns="580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CA" sz="1397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Francis &amp;</a:t>
              </a:r>
            </a:p>
            <a:p>
              <a:pPr algn="r"/>
              <a:r>
                <a:rPr lang="en-CA" sz="1397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the Lights</a:t>
              </a:r>
            </a:p>
            <a:p>
              <a:pPr algn="r"/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pPr algn="r"/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6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17" b="100000" l="0" r="100000">
                          <a14:foregroundMark x1="57597" y1="50833" x2="64311" y2="45556"/>
                          <a14:foregroundMark x1="50883" y1="27917" x2="69258" y2="30417"/>
                          <a14:backgroundMark x1="72438" y1="52917" x2="73322" y2="53750"/>
                          <a14:backgroundMark x1="80035" y1="65139" x2="80035" y2="65139"/>
                          <a14:backgroundMark x1="77385" y1="59306" x2="77385" y2="593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162" y="1114477"/>
              <a:ext cx="1076554" cy="1369467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2602990" y="783908"/>
            <a:ext cx="6663901" cy="48130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6114" tIns="58057" rIns="116114" bIns="580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CA" sz="1016" dirty="0">
              <a:solidFill>
                <a:schemeClr val="bg1">
                  <a:lumMod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999666" y="5129906"/>
            <a:ext cx="3267227" cy="1753780"/>
            <a:chOff x="4457162" y="3674216"/>
            <a:chExt cx="2572941" cy="1381102"/>
          </a:xfrm>
        </p:grpSpPr>
        <p:sp>
          <p:nvSpPr>
            <p:cNvPr id="21" name="Rectangle 20"/>
            <p:cNvSpPr/>
            <p:nvPr/>
          </p:nvSpPr>
          <p:spPr>
            <a:xfrm>
              <a:off x="4457165" y="3674216"/>
              <a:ext cx="2572938" cy="13694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outerShdw blurRad="1524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6114" tIns="58057" rIns="116114" bIns="580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CA" sz="1397" dirty="0">
                  <a:solidFill>
                    <a:schemeClr val="bg1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Gus Dapperton</a:t>
              </a:r>
            </a:p>
            <a:p>
              <a:pPr algn="r"/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Toronto</a:t>
              </a:r>
            </a:p>
            <a:p>
              <a:pPr algn="r"/>
              <a:r>
                <a:rPr lang="en-CA" sz="1016" dirty="0">
                  <a:solidFill>
                    <a:schemeClr val="bg1">
                      <a:lumMod val="50000"/>
                    </a:schemeClr>
                  </a:solidFill>
                  <a:latin typeface="Open Sans Light" charset="0"/>
                  <a:ea typeface="Open Sans Light" charset="0"/>
                  <a:cs typeface="Open Sans Light" charset="0"/>
                </a:rPr>
                <a:t>January 31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47" b="100000" l="586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67" t="4260"/>
            <a:stretch/>
          </p:blipFill>
          <p:spPr>
            <a:xfrm>
              <a:off x="4457162" y="3702886"/>
              <a:ext cx="1087270" cy="1352432"/>
            </a:xfrm>
            <a:prstGeom prst="rect">
              <a:avLst/>
            </a:prstGeom>
          </p:spPr>
        </p:pic>
      </p:grp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45583"/>
              </p:ext>
            </p:extLst>
          </p:nvPr>
        </p:nvGraphicFramePr>
        <p:xfrm>
          <a:off x="-1" y="702229"/>
          <a:ext cx="2316899" cy="615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899"/>
              </a:tblGrid>
              <a:tr h="456599">
                <a:tc>
                  <a:txBody>
                    <a:bodyPr/>
                    <a:lstStyle/>
                    <a:p>
                      <a:pPr lvl="0"/>
                      <a:r>
                        <a:rPr lang="en-CA" sz="13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What’s Hot</a:t>
                      </a:r>
                      <a:endParaRPr lang="en-CA" sz="13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116114" marR="116114" marT="58057" marB="58057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6599">
                <a:tc>
                  <a:txBody>
                    <a:bodyPr/>
                    <a:lstStyle/>
                    <a:p>
                      <a:pPr lvl="0"/>
                      <a:r>
                        <a:rPr lang="en-CA" sz="13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Music</a:t>
                      </a:r>
                      <a:endParaRPr lang="en-CA" sz="13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116114" marR="116114" marT="58057" marB="58057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6599">
                <a:tc>
                  <a:txBody>
                    <a:bodyPr/>
                    <a:lstStyle/>
                    <a:p>
                      <a:pPr lvl="0"/>
                      <a:r>
                        <a:rPr lang="en-CA" sz="13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Sports</a:t>
                      </a:r>
                      <a:endParaRPr lang="en-CA" sz="13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116114" marR="116114" marT="58057" marB="58057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6599">
                <a:tc>
                  <a:txBody>
                    <a:bodyPr/>
                    <a:lstStyle/>
                    <a:p>
                      <a:pPr lvl="0"/>
                      <a:r>
                        <a:rPr lang="en-CA" sz="1300" b="0" i="0" dirty="0" smtClean="0">
                          <a:solidFill>
                            <a:schemeClr val="tx2"/>
                          </a:solidFill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Arts &amp; Theatre</a:t>
                      </a:r>
                      <a:endParaRPr lang="en-CA" sz="13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116114" marR="116114" marT="58057" marB="58057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9375">
                <a:tc>
                  <a:txBody>
                    <a:bodyPr/>
                    <a:lstStyle/>
                    <a:p>
                      <a:endParaRPr lang="en-CA" sz="1800" b="0" i="0" dirty="0">
                        <a:solidFill>
                          <a:schemeClr val="tx2"/>
                        </a:solidFill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116114" marR="116114" marT="58057" marB="58057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796514" y="881284"/>
            <a:ext cx="5913168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333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Filters: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74803" y="866897"/>
            <a:ext cx="1214674" cy="3114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43" dirty="0">
                <a:solidFill>
                  <a:schemeClr val="tx2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Toronto, ON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905954" y="865263"/>
            <a:ext cx="1214674" cy="3114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43" dirty="0">
                <a:solidFill>
                  <a:schemeClr val="tx2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2017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237103" y="865263"/>
            <a:ext cx="1214674" cy="3114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43" dirty="0">
                <a:solidFill>
                  <a:schemeClr val="tx2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Music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112" y="191003"/>
            <a:ext cx="320000" cy="32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897" y="191003"/>
            <a:ext cx="274286" cy="274286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444391" y="191003"/>
            <a:ext cx="4509599" cy="320000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397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5741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18881" y="494897"/>
            <a:ext cx="3108476" cy="146143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6114" tIns="58057" rIns="116114" bIns="580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286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19" y="845062"/>
            <a:ext cx="273779" cy="2737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4063" y="3159764"/>
            <a:ext cx="2832295" cy="15046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6114" tIns="58057" rIns="116114" bIns="580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CA" sz="1397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Chance the</a:t>
            </a:r>
          </a:p>
          <a:p>
            <a:r>
              <a:rPr lang="en-CA" sz="1397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Rapper</a:t>
            </a:r>
          </a:p>
          <a:p>
            <a:r>
              <a:rPr lang="en-CA" sz="1016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r>
              <a:rPr lang="en-CA" sz="1016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11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24" y="3556986"/>
            <a:ext cx="1673628" cy="11133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57966" y="4793464"/>
            <a:ext cx="2834286" cy="150857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6114" tIns="58057" rIns="116114" bIns="580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397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Daniel Caesar</a:t>
            </a:r>
          </a:p>
          <a:p>
            <a:pPr algn="r"/>
            <a:r>
              <a:rPr lang="en-CA" sz="1016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1016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7656" y1="46094" x2="73281" y2="64375"/>
                        <a14:foregroundMark x1="43906" y1="36563" x2="43906" y2="36563"/>
                        <a14:foregroundMark x1="13125" y1="66719" x2="4688" y2="89219"/>
                        <a14:foregroundMark x1="2500" y1="88906" x2="2500" y2="88906"/>
                        <a14:foregroundMark x1="37500" y1="72813" x2="41719" y2="77344"/>
                        <a14:foregroundMark x1="54219" y1="96406" x2="56250" y2="92656"/>
                        <a14:foregroundMark x1="69063" y1="47656" x2="73281" y2="54844"/>
                        <a14:foregroundMark x1="74531" y1="66719" x2="74531" y2="66719"/>
                        <a14:foregroundMark x1="77188" y1="68281" x2="77188" y2="68281"/>
                        <a14:foregroundMark x1="75625" y1="61406" x2="75625" y2="61406"/>
                        <a14:foregroundMark x1="69844" y1="45000" x2="71875" y2="47656"/>
                        <a14:foregroundMark x1="74063" y1="50313" x2="74063" y2="50313"/>
                        <a14:foregroundMark x1="72656" y1="46719" x2="72656" y2="46719"/>
                        <a14:foregroundMark x1="67188" y1="43281" x2="68906" y2="44063"/>
                        <a14:foregroundMark x1="73750" y1="48281" x2="73750" y2="48281"/>
                        <a14:foregroundMark x1="75000" y1="52188" x2="75313" y2="53594"/>
                        <a14:foregroundMark x1="75938" y1="57500" x2="78281" y2="68281"/>
                        <a14:foregroundMark x1="78438" y1="69219" x2="78438" y2="69219"/>
                        <a14:foregroundMark x1="2656" y1="90625" x2="2656" y2="90625"/>
                        <a14:foregroundMark x1="1563" y1="92188" x2="1563" y2="92188"/>
                        <a14:backgroundMark x1="625" y1="86875" x2="625" y2="86875"/>
                        <a14:backgroundMark x1="781" y1="89688" x2="781" y2="89688"/>
                        <a14:backgroundMark x1="625" y1="91250" x2="625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63" y="4815930"/>
            <a:ext cx="1497072" cy="14970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7966" y="1535919"/>
            <a:ext cx="2834286" cy="150857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1524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6114" tIns="58057" rIns="116114" bIns="580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CA" sz="1397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Jessie Reyez</a:t>
            </a:r>
          </a:p>
          <a:p>
            <a:pPr algn="r"/>
            <a:r>
              <a:rPr lang="en-CA" sz="1016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Toronto</a:t>
            </a:r>
          </a:p>
          <a:p>
            <a:pPr algn="r"/>
            <a:r>
              <a:rPr lang="en-CA" sz="1016" dirty="0">
                <a:solidFill>
                  <a:schemeClr val="bg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January 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50" r="26708"/>
          <a:stretch/>
        </p:blipFill>
        <p:spPr>
          <a:xfrm>
            <a:off x="1457964" y="1535919"/>
            <a:ext cx="1750977" cy="15046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99888" y="655567"/>
            <a:ext cx="1144432" cy="6394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3555" b="1" dirty="0">
                <a:solidFill>
                  <a:schemeClr val="bg2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◁</a:t>
            </a:r>
            <a:endParaRPr lang="en-CA" sz="1524" dirty="0">
              <a:solidFill>
                <a:schemeClr val="bg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4092" y="814861"/>
            <a:ext cx="2053827" cy="326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524" dirty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Tickets: Toronto, Ca</a:t>
            </a:r>
            <a:r>
              <a:rPr lang="mr-IN" sz="1524" dirty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…</a:t>
            </a:r>
            <a:endParaRPr lang="en-CA" sz="1524" dirty="0">
              <a:solidFill>
                <a:schemeClr val="bg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6262" y="1004341"/>
            <a:ext cx="419724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Mobile </a:t>
            </a:r>
            <a:br>
              <a:rPr lang="en-US" sz="50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50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sz="50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50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User</a:t>
            </a:r>
          </a:p>
          <a:p>
            <a:r>
              <a:rPr lang="en-US" sz="5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sz="5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50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71995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5" r="43582"/>
          <a:stretch/>
        </p:blipFill>
        <p:spPr>
          <a:xfrm>
            <a:off x="0" y="0"/>
            <a:ext cx="38354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648"/>
          <a:stretch/>
        </p:blipFill>
        <p:spPr>
          <a:xfrm>
            <a:off x="3835400" y="0"/>
            <a:ext cx="39878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9" r="20123"/>
          <a:stretch/>
        </p:blipFill>
        <p:spPr>
          <a:xfrm>
            <a:off x="7823200" y="0"/>
            <a:ext cx="43688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5991505"/>
            <a:ext cx="3835400" cy="523220"/>
          </a:xfrm>
          <a:prstGeom prst="rect">
            <a:avLst/>
          </a:prstGeom>
          <a:solidFill>
            <a:schemeClr val="tx1">
              <a:alpha val="78039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CA" sz="28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1) In-App Purchase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35400" y="5991505"/>
            <a:ext cx="3987800" cy="523220"/>
          </a:xfrm>
          <a:prstGeom prst="rect">
            <a:avLst/>
          </a:prstGeom>
          <a:solidFill>
            <a:schemeClr val="tx1">
              <a:alpha val="78039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CA" sz="2800" b="1" dirty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2</a:t>
            </a:r>
            <a:r>
              <a:rPr lang="en-CA" sz="28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) Scan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3200" y="5991504"/>
            <a:ext cx="4368800" cy="523220"/>
          </a:xfrm>
          <a:prstGeom prst="rect">
            <a:avLst/>
          </a:prstGeom>
          <a:solidFill>
            <a:schemeClr val="tx1">
              <a:alpha val="78039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CA" sz="2800" b="1" dirty="0" smtClean="0">
                <a:solidFill>
                  <a:schemeClr val="accent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3) Party</a:t>
            </a:r>
          </a:p>
        </p:txBody>
      </p:sp>
    </p:spTree>
    <p:extLst>
      <p:ext uri="{BB962C8B-B14F-4D97-AF65-F5344CB8AC3E}">
        <p14:creationId xmlns:p14="http://schemas.microsoft.com/office/powerpoint/2010/main" val="15804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52451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5486399" y="588628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smtClean="0">
                <a:solidFill>
                  <a:schemeClr val="tx2"/>
                </a:solidFill>
                <a:latin typeface="Avenir Next" charset="0"/>
                <a:ea typeface="Avenir Next" charset="0"/>
                <a:cs typeface="Avenir Next" charset="0"/>
              </a:rPr>
              <a:t>The Opportunity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13019" y="1583685"/>
            <a:ext cx="569638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3200" b="1" dirty="0" smtClean="0">
                <a:solidFill>
                  <a:schemeClr val="tx2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Revenue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CA" sz="2800" b="1" dirty="0" smtClean="0">
                <a:solidFill>
                  <a:schemeClr val="tx2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3% ticket value (including resale)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endParaRPr lang="en-CA" sz="2800" b="1" dirty="0" smtClean="0">
              <a:solidFill>
                <a:schemeClr val="tx2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CA" sz="2800" b="1" dirty="0" smtClean="0">
                <a:solidFill>
                  <a:schemeClr val="tx2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Projection: over $250,000.00 by 2020</a:t>
            </a:r>
          </a:p>
          <a:p>
            <a:pPr marL="914400" lvl="1" indent="-457200">
              <a:spcAft>
                <a:spcPts val="600"/>
              </a:spcAft>
              <a:buFont typeface="Arial" charset="0"/>
              <a:buChar char="•"/>
            </a:pPr>
            <a:r>
              <a:rPr lang="en-CA" sz="2400" b="1" dirty="0" smtClean="0">
                <a:solidFill>
                  <a:schemeClr val="tx2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12 customers</a:t>
            </a:r>
          </a:p>
          <a:p>
            <a:pPr marL="914400" lvl="1" indent="-457200">
              <a:spcAft>
                <a:spcPts val="600"/>
              </a:spcAft>
              <a:buFont typeface="Arial" charset="0"/>
              <a:buChar char="•"/>
            </a:pPr>
            <a:r>
              <a:rPr lang="en-CA" sz="2400" b="1" dirty="0" smtClean="0">
                <a:solidFill>
                  <a:schemeClr val="tx2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600 tickets/customer/week</a:t>
            </a:r>
          </a:p>
          <a:p>
            <a:pPr marL="914400" lvl="1" indent="-457200">
              <a:spcAft>
                <a:spcPts val="600"/>
              </a:spcAft>
              <a:buFont typeface="Arial" charset="0"/>
              <a:buChar char="•"/>
            </a:pPr>
            <a:r>
              <a:rPr lang="en-CA" sz="2400" b="1" dirty="0" smtClean="0">
                <a:solidFill>
                  <a:schemeClr val="tx2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$25/ticket</a:t>
            </a: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665416173"/>
              </p:ext>
            </p:extLst>
          </p:nvPr>
        </p:nvGraphicFramePr>
        <p:xfrm>
          <a:off x="438413" y="980986"/>
          <a:ext cx="4330700" cy="4883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2" y="5661687"/>
            <a:ext cx="712922" cy="107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64431" y="2079411"/>
            <a:ext cx="10052369" cy="2699178"/>
            <a:chOff x="1233435" y="2079411"/>
            <a:chExt cx="10052369" cy="2699178"/>
          </a:xfrm>
        </p:grpSpPr>
        <p:sp>
          <p:nvSpPr>
            <p:cNvPr id="4" name="Round Same Side Corner Rectangle 3"/>
            <p:cNvSpPr/>
            <p:nvPr/>
          </p:nvSpPr>
          <p:spPr>
            <a:xfrm>
              <a:off x="1264431" y="2285116"/>
              <a:ext cx="1575390" cy="1395344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2"/>
                </a:solidFill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855423" y="2079411"/>
              <a:ext cx="393404" cy="39340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1264431" y="3675852"/>
              <a:ext cx="340950" cy="34095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63000">
                  <a:schemeClr val="accent2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2227077" y="3675852"/>
              <a:ext cx="281569" cy="281569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2508646" y="3957421"/>
              <a:ext cx="234572" cy="234572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4">
                    <a:lumMod val="95000"/>
                    <a:lumOff val="5000"/>
                  </a:schemeClr>
                </a:gs>
                <a:gs pos="100000">
                  <a:schemeClr val="accent4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1855423" y="4005988"/>
              <a:ext cx="295012" cy="295012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2"/>
                </a:solidFill>
              </a:endParaRPr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1414468" y="4202018"/>
              <a:ext cx="219592" cy="219592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35000">
                  <a:schemeClr val="accent2">
                    <a:lumMod val="95000"/>
                    <a:lumOff val="5000"/>
                  </a:schemeClr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2281330" y="4280731"/>
              <a:ext cx="206507" cy="20650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8000">
                  <a:schemeClr val="accent1"/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1704297" y="4514512"/>
              <a:ext cx="151126" cy="151126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35000">
                  <a:schemeClr val="accent1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/>
            <p:cNvSpPr>
              <a:spLocks noChangeAspect="1"/>
            </p:cNvSpPr>
            <p:nvPr/>
          </p:nvSpPr>
          <p:spPr>
            <a:xfrm>
              <a:off x="2052126" y="4423376"/>
              <a:ext cx="127724" cy="127724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82000">
                  <a:schemeClr val="accent2">
                    <a:lumMod val="95000"/>
                    <a:lumOff val="5000"/>
                  </a:schemeClr>
                </a:gs>
                <a:gs pos="100000">
                  <a:schemeClr val="accent3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/>
            <p:cNvSpPr>
              <a:spLocks noChangeAspect="1"/>
            </p:cNvSpPr>
            <p:nvPr/>
          </p:nvSpPr>
          <p:spPr>
            <a:xfrm>
              <a:off x="2367861" y="4608371"/>
              <a:ext cx="170218" cy="170218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35000">
                  <a:schemeClr val="accent2">
                    <a:lumMod val="95000"/>
                    <a:lumOff val="5000"/>
                  </a:schemeClr>
                </a:gs>
                <a:gs pos="100000">
                  <a:schemeClr val="accent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30342" y="2391676"/>
              <a:ext cx="8065452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0" b="1" dirty="0" smtClean="0">
                  <a:solidFill>
                    <a:schemeClr val="accent4"/>
                  </a:solidFill>
                  <a:latin typeface="Avenir Next" charset="0"/>
                  <a:ea typeface="Avenir Next" charset="0"/>
                  <a:cs typeface="Avenir Next" charset="0"/>
                </a:rPr>
                <a:t>Questions?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20352" y="3825765"/>
              <a:ext cx="8065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sz="2400" b="1" dirty="0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33435" y="2696704"/>
              <a:ext cx="1606386" cy="1"/>
            </a:xfrm>
            <a:prstGeom prst="line">
              <a:avLst/>
            </a:prstGeom>
            <a:ln w="50800" cap="rnd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87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ox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8C5B8"/>
      </a:accent1>
      <a:accent2>
        <a:srgbClr val="FFC69D"/>
      </a:accent2>
      <a:accent3>
        <a:srgbClr val="FFD99C"/>
      </a:accent3>
      <a:accent4>
        <a:srgbClr val="FF9F9E"/>
      </a:accent4>
      <a:accent5>
        <a:srgbClr val="2A887A"/>
      </a:accent5>
      <a:accent6>
        <a:srgbClr val="D98545"/>
      </a:accent6>
      <a:hlink>
        <a:srgbClr val="D9A14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5509</TotalTime>
  <Words>356</Words>
  <Application>Microsoft Macintosh PowerPoint</Application>
  <PresentationFormat>Widescreen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Avenir Next</vt:lpstr>
      <vt:lpstr>Avenir Next Demi Bold</vt:lpstr>
      <vt:lpstr>Calibri</vt:lpstr>
      <vt:lpstr>Calibri Light</vt:lpstr>
      <vt:lpstr>Open Sans</vt:lpstr>
      <vt:lpstr>Open Sans ExtraBold</vt:lpstr>
      <vt:lpstr>Open Sans Light</vt:lpstr>
      <vt:lpstr>Open Sans SemiBold</vt:lpstr>
      <vt:lpstr>Pacifico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Brown</dc:creator>
  <cp:lastModifiedBy>Jason Brown</cp:lastModifiedBy>
  <cp:revision>102</cp:revision>
  <dcterms:created xsi:type="dcterms:W3CDTF">2017-01-31T19:13:10Z</dcterms:created>
  <dcterms:modified xsi:type="dcterms:W3CDTF">2017-11-19T08:36:06Z</dcterms:modified>
</cp:coreProperties>
</file>